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310" r:id="rId3"/>
    <p:sldId id="258" r:id="rId4"/>
    <p:sldId id="270" r:id="rId5"/>
    <p:sldId id="257" r:id="rId6"/>
    <p:sldId id="305" r:id="rId7"/>
    <p:sldId id="306" r:id="rId8"/>
    <p:sldId id="307" r:id="rId9"/>
    <p:sldId id="262" r:id="rId10"/>
    <p:sldId id="308" r:id="rId11"/>
    <p:sldId id="309" r:id="rId12"/>
    <p:sldId id="286" r:id="rId13"/>
  </p:sldIdLst>
  <p:sldSz cx="9144000" cy="5143500" type="screen16x9"/>
  <p:notesSz cx="6858000" cy="9144000"/>
  <p:embeddedFontLst>
    <p:embeddedFont>
      <p:font typeface="JetBrains Mono" panose="02000009000000000000" pitchFamily="49" charset="0"/>
      <p:bold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FE72FD-9821-4823-9B68-02B8E29F8C28}">
  <a:tblStyle styleId="{D4FE72FD-9821-4823-9B68-02B8E29F8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59" r:id="rId6"/>
    <p:sldLayoutId id="2147483660" r:id="rId7"/>
    <p:sldLayoutId id="2147483666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540042"/>
            <a:ext cx="4792200" cy="105475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Sistema de </a:t>
            </a:r>
            <a:r>
              <a:rPr lang="pt-BR" sz="3000" dirty="0" err="1"/>
              <a:t>Vigilancia</a:t>
            </a:r>
            <a:r>
              <a:rPr lang="pt-BR" sz="3000" dirty="0"/>
              <a:t> Tecnológica</a:t>
            </a:r>
            <a:endParaRPr sz="30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Sebastián Andrés Zabala Sáenz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/>
              <a:t>Capalcel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5AE2CFB-853D-4D23-F57E-49F847198D71}"/>
              </a:ext>
            </a:extLst>
          </p:cNvPr>
          <p:cNvSpPr>
            <a:spLocks/>
          </p:cNvSpPr>
          <p:nvPr/>
        </p:nvSpPr>
        <p:spPr>
          <a:xfrm>
            <a:off x="3295036" y="120504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Liderazgo</a:t>
            </a:r>
          </a:p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Tecnológico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EA98E58-FC8A-6859-AAD9-4AFA40CF51DA}"/>
              </a:ext>
            </a:extLst>
          </p:cNvPr>
          <p:cNvSpPr>
            <a:spLocks/>
          </p:cNvSpPr>
          <p:nvPr/>
        </p:nvSpPr>
        <p:spPr>
          <a:xfrm>
            <a:off x="3295036" y="2387956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Nicho Tecnológico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34F378-DCD6-E7DB-6194-875F6C9F11FF}"/>
              </a:ext>
            </a:extLst>
          </p:cNvPr>
          <p:cNvSpPr>
            <a:spLocks/>
          </p:cNvSpPr>
          <p:nvPr/>
        </p:nvSpPr>
        <p:spPr>
          <a:xfrm>
            <a:off x="3295036" y="357087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Problema central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696A1F3-71A0-1877-7B12-A0E9FA979BDA}"/>
              </a:ext>
            </a:extLst>
          </p:cNvPr>
          <p:cNvSpPr>
            <a:spLocks/>
          </p:cNvSpPr>
          <p:nvPr/>
        </p:nvSpPr>
        <p:spPr>
          <a:xfrm>
            <a:off x="4557779" y="120504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Estrategia de servidor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D636E6A-CC05-4164-B95E-CCCC36EB64DB}"/>
              </a:ext>
            </a:extLst>
          </p:cNvPr>
          <p:cNvSpPr>
            <a:spLocks/>
          </p:cNvSpPr>
          <p:nvPr/>
        </p:nvSpPr>
        <p:spPr>
          <a:xfrm>
            <a:off x="4557779" y="2387956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?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A49B105-807A-124C-D3A7-1DD62C9ED61A}"/>
              </a:ext>
            </a:extLst>
          </p:cNvPr>
          <p:cNvSpPr>
            <a:spLocks/>
          </p:cNvSpPr>
          <p:nvPr/>
        </p:nvSpPr>
        <p:spPr>
          <a:xfrm>
            <a:off x="4557779" y="357087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Problema central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71F6AFD-46AB-F340-298A-2D0851B23DA7}"/>
              </a:ext>
            </a:extLst>
          </p:cNvPr>
          <p:cNvSpPr>
            <a:spLocks/>
          </p:cNvSpPr>
          <p:nvPr/>
        </p:nvSpPr>
        <p:spPr>
          <a:xfrm>
            <a:off x="5820522" y="120504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Adquisición de tecnología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EFB7EF-41DA-E3B7-2848-347831461A87}"/>
              </a:ext>
            </a:extLst>
          </p:cNvPr>
          <p:cNvSpPr>
            <a:spLocks/>
          </p:cNvSpPr>
          <p:nvPr/>
        </p:nvSpPr>
        <p:spPr>
          <a:xfrm>
            <a:off x="5820522" y="2387956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Problema central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D06DAF-2898-EBEE-2C71-33E9430616B0}"/>
              </a:ext>
            </a:extLst>
          </p:cNvPr>
          <p:cNvSpPr>
            <a:spLocks/>
          </p:cNvSpPr>
          <p:nvPr/>
        </p:nvSpPr>
        <p:spPr>
          <a:xfrm>
            <a:off x="5820522" y="3570871"/>
            <a:ext cx="10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Problema central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3A355B3-6084-4553-3D33-8478EEEC4D27}"/>
              </a:ext>
            </a:extLst>
          </p:cNvPr>
          <p:cNvSpPr/>
          <p:nvPr/>
        </p:nvSpPr>
        <p:spPr>
          <a:xfrm>
            <a:off x="3295037" y="763144"/>
            <a:ext cx="1080000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Fuerte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0D70672-1B79-B134-076C-8781BCD09746}"/>
              </a:ext>
            </a:extLst>
          </p:cNvPr>
          <p:cNvSpPr/>
          <p:nvPr/>
        </p:nvSpPr>
        <p:spPr>
          <a:xfrm>
            <a:off x="4557779" y="763143"/>
            <a:ext cx="1080000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Mediana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A2E83B9-7441-7B2A-C2F2-3B5AF2F6C462}"/>
              </a:ext>
            </a:extLst>
          </p:cNvPr>
          <p:cNvSpPr/>
          <p:nvPr/>
        </p:nvSpPr>
        <p:spPr>
          <a:xfrm>
            <a:off x="5820522" y="763142"/>
            <a:ext cx="1080000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Débil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5B587FB-284B-A9A4-2540-A46C6772D2D9}"/>
              </a:ext>
            </a:extLst>
          </p:cNvPr>
          <p:cNvSpPr/>
          <p:nvPr/>
        </p:nvSpPr>
        <p:spPr>
          <a:xfrm>
            <a:off x="2032293" y="1205041"/>
            <a:ext cx="1080000" cy="1079999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Fuerte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A1937B2-0035-138B-57A6-4E41DDEEAC47}"/>
              </a:ext>
            </a:extLst>
          </p:cNvPr>
          <p:cNvSpPr/>
          <p:nvPr/>
        </p:nvSpPr>
        <p:spPr>
          <a:xfrm>
            <a:off x="2032293" y="2387956"/>
            <a:ext cx="1080000" cy="1079999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Mediana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C2D1753-1420-4EAA-14ED-E356D5883DE5}"/>
              </a:ext>
            </a:extLst>
          </p:cNvPr>
          <p:cNvSpPr/>
          <p:nvPr/>
        </p:nvSpPr>
        <p:spPr>
          <a:xfrm>
            <a:off x="2032293" y="3570872"/>
            <a:ext cx="1080000" cy="1079999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Débil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10C8B1F-0B5D-3198-B198-A080BEAF87C3}"/>
              </a:ext>
            </a:extLst>
          </p:cNvPr>
          <p:cNvSpPr/>
          <p:nvPr/>
        </p:nvSpPr>
        <p:spPr>
          <a:xfrm>
            <a:off x="2032293" y="763141"/>
            <a:ext cx="1080000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3D72858-EA2A-6125-A78B-D5A8C4243E6B}"/>
              </a:ext>
            </a:extLst>
          </p:cNvPr>
          <p:cNvSpPr/>
          <p:nvPr/>
        </p:nvSpPr>
        <p:spPr>
          <a:xfrm>
            <a:off x="3295036" y="321247"/>
            <a:ext cx="3605486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Posición tecnología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D4E937A-FAA9-4AC5-2F5E-A04E410A37ED}"/>
              </a:ext>
            </a:extLst>
          </p:cNvPr>
          <p:cNvSpPr/>
          <p:nvPr/>
        </p:nvSpPr>
        <p:spPr>
          <a:xfrm rot="16200000">
            <a:off x="-42855" y="2758467"/>
            <a:ext cx="3445831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B0604020202020204" charset="0"/>
                <a:cs typeface="JetBrains Mono" panose="020B0604020202020204" charset="0"/>
              </a:rPr>
              <a:t>Posición competitiva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AAE9FDF-AE7B-FCEA-767C-5838C4E4E49E}"/>
              </a:ext>
            </a:extLst>
          </p:cNvPr>
          <p:cNvSpPr/>
          <p:nvPr/>
        </p:nvSpPr>
        <p:spPr>
          <a:xfrm>
            <a:off x="2032293" y="321247"/>
            <a:ext cx="1080000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2ADE1E2-3D3F-B1CC-8438-D81C556BBFF3}"/>
              </a:ext>
            </a:extLst>
          </p:cNvPr>
          <p:cNvSpPr/>
          <p:nvPr/>
        </p:nvSpPr>
        <p:spPr>
          <a:xfrm>
            <a:off x="1510570" y="763140"/>
            <a:ext cx="338979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344BCF1-62E3-5EC9-1864-B9CE5AA33B24}"/>
              </a:ext>
            </a:extLst>
          </p:cNvPr>
          <p:cNvSpPr/>
          <p:nvPr/>
        </p:nvSpPr>
        <p:spPr>
          <a:xfrm>
            <a:off x="1510570" y="321247"/>
            <a:ext cx="338979" cy="338981"/>
          </a:xfrm>
          <a:prstGeom prst="round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B0604020202020204" charset="0"/>
              <a:cs typeface="JetBrains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510FD74F-4F54-AD08-A1B9-70EDBC796018}"/>
              </a:ext>
            </a:extLst>
          </p:cNvPr>
          <p:cNvGrpSpPr/>
          <p:nvPr/>
        </p:nvGrpSpPr>
        <p:grpSpPr>
          <a:xfrm>
            <a:off x="1975401" y="735059"/>
            <a:ext cx="4661682" cy="3693934"/>
            <a:chOff x="1975401" y="735059"/>
            <a:chExt cx="4661682" cy="3693934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5B764A24-BAC5-6542-130D-BFD0E3DA8630}"/>
                </a:ext>
              </a:extLst>
            </p:cNvPr>
            <p:cNvSpPr>
              <a:spLocks/>
            </p:cNvSpPr>
            <p:nvPr/>
          </p:nvSpPr>
          <p:spPr>
            <a:xfrm>
              <a:off x="2788564" y="1386425"/>
              <a:ext cx="1783436" cy="141276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Invertir para mantener liderazgo. Encontrar nuevas aplicaciones</a:t>
              </a: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7E3BF135-EA12-CC68-A44F-EEF434529DAE}"/>
                </a:ext>
              </a:extLst>
            </p:cNvPr>
            <p:cNvSpPr>
              <a:spLocks/>
            </p:cNvSpPr>
            <p:nvPr/>
          </p:nvSpPr>
          <p:spPr>
            <a:xfrm>
              <a:off x="2788564" y="3016227"/>
              <a:ext cx="1783436" cy="141276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Invertir para fortalecer la posición, alianzas</a:t>
              </a: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61463AF0-788C-3AFC-9E81-3627BB2C3C3D}"/>
                </a:ext>
              </a:extLst>
            </p:cNvPr>
            <p:cNvSpPr>
              <a:spLocks/>
            </p:cNvSpPr>
            <p:nvPr/>
          </p:nvSpPr>
          <p:spPr>
            <a:xfrm>
              <a:off x="4805521" y="1386425"/>
              <a:ext cx="1783436" cy="141276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Mejorar, conceder licencias </a:t>
              </a: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ED979E78-D622-845D-7A8B-58EF5EE1F10B}"/>
                </a:ext>
              </a:extLst>
            </p:cNvPr>
            <p:cNvSpPr>
              <a:spLocks/>
            </p:cNvSpPr>
            <p:nvPr/>
          </p:nvSpPr>
          <p:spPr>
            <a:xfrm>
              <a:off x="4805521" y="3016227"/>
              <a:ext cx="1783436" cy="141276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Vender, abandonar, mantener sin inversión, o sustituir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15EA3080-3EB4-38D5-9A0B-FF20F53BA1AA}"/>
                </a:ext>
              </a:extLst>
            </p:cNvPr>
            <p:cNvCxnSpPr/>
            <p:nvPr/>
          </p:nvCxnSpPr>
          <p:spPr>
            <a:xfrm flipH="1">
              <a:off x="2635311" y="1232030"/>
              <a:ext cx="400177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09C1F9F9-9938-E389-6FD4-45D839C7B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953" y="1501308"/>
              <a:ext cx="0" cy="292768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1C70272-9F1A-9A0F-7CB6-CF1092009384}"/>
                </a:ext>
              </a:extLst>
            </p:cNvPr>
            <p:cNvSpPr/>
            <p:nvPr/>
          </p:nvSpPr>
          <p:spPr>
            <a:xfrm>
              <a:off x="3638575" y="735059"/>
              <a:ext cx="1995243" cy="338981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Atractivo Tecnológico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9959D1CF-D335-19AC-F15D-D74D4E601F8D}"/>
                </a:ext>
              </a:extLst>
            </p:cNvPr>
            <p:cNvSpPr/>
            <p:nvPr/>
          </p:nvSpPr>
          <p:spPr>
            <a:xfrm rot="16200000">
              <a:off x="642979" y="2629700"/>
              <a:ext cx="3003825" cy="338981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JetBrains Mono" panose="020B0604020202020204" charset="0"/>
                  <a:cs typeface="JetBrains Mono" panose="020B0604020202020204" charset="0"/>
                </a:rPr>
                <a:t>Posición tecnológica de la empresa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62D98B-F449-A0EF-9FAC-DDDD9B42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54" b="26148"/>
          <a:stretch/>
        </p:blipFill>
        <p:spPr>
          <a:xfrm>
            <a:off x="2398564" y="756271"/>
            <a:ext cx="4300019" cy="2358190"/>
          </a:xfrm>
          <a:prstGeom prst="rect">
            <a:avLst/>
          </a:prstGeom>
        </p:spPr>
      </p:pic>
      <p:grpSp>
        <p:nvGrpSpPr>
          <p:cNvPr id="6" name="Google Shape;10960;p80">
            <a:extLst>
              <a:ext uri="{FF2B5EF4-FFF2-40B4-BE49-F238E27FC236}">
                <a16:creationId xmlns:a16="http://schemas.microsoft.com/office/drawing/2014/main" id="{54F4E381-FE0D-7435-8536-72940D6AAFAA}"/>
              </a:ext>
            </a:extLst>
          </p:cNvPr>
          <p:cNvGrpSpPr/>
          <p:nvPr/>
        </p:nvGrpSpPr>
        <p:grpSpPr>
          <a:xfrm>
            <a:off x="1432076" y="360948"/>
            <a:ext cx="6256422" cy="4421604"/>
            <a:chOff x="2567841" y="1994124"/>
            <a:chExt cx="399812" cy="306477"/>
          </a:xfrm>
        </p:grpSpPr>
        <p:sp>
          <p:nvSpPr>
            <p:cNvPr id="7" name="Google Shape;10961;p80">
              <a:extLst>
                <a:ext uri="{FF2B5EF4-FFF2-40B4-BE49-F238E27FC236}">
                  <a16:creationId xmlns:a16="http://schemas.microsoft.com/office/drawing/2014/main" id="{E9F2211D-A195-9067-31E2-3F6C57E24EF1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0962;p80">
              <a:extLst>
                <a:ext uri="{FF2B5EF4-FFF2-40B4-BE49-F238E27FC236}">
                  <a16:creationId xmlns:a16="http://schemas.microsoft.com/office/drawing/2014/main" id="{A07214AB-ADD5-C202-4064-DDFC4F2F8152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3;p80">
              <a:extLst>
                <a:ext uri="{FF2B5EF4-FFF2-40B4-BE49-F238E27FC236}">
                  <a16:creationId xmlns:a16="http://schemas.microsoft.com/office/drawing/2014/main" id="{BA7959E6-27FE-9187-F874-10701462432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642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0843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608438" y="2615575"/>
            <a:ext cx="2067000" cy="1133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Identificación de Necesidades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44333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33;p46">
            <a:extLst>
              <a:ext uri="{FF2B5EF4-FFF2-40B4-BE49-F238E27FC236}">
                <a16:creationId xmlns:a16="http://schemas.microsoft.com/office/drawing/2014/main" id="{0379CF54-A0F7-9B10-C6F0-D9FBF7F31C1E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s-ES" sz="2400" dirty="0">
                <a:solidFill>
                  <a:schemeClr val="accent1"/>
                </a:solidFill>
              </a:rPr>
              <a:t>Desarrollo del Sistema de Vigilancia Tecnológica</a:t>
            </a:r>
          </a:p>
        </p:txBody>
      </p:sp>
      <p:sp>
        <p:nvSpPr>
          <p:cNvPr id="17" name="Google Shape;178;p40">
            <a:extLst>
              <a:ext uri="{FF2B5EF4-FFF2-40B4-BE49-F238E27FC236}">
                <a16:creationId xmlns:a16="http://schemas.microsoft.com/office/drawing/2014/main" id="{0FB52994-7084-BAE5-8807-2EBC231E75A9}"/>
              </a:ext>
            </a:extLst>
          </p:cNvPr>
          <p:cNvSpPr txBox="1">
            <a:spLocks/>
          </p:cNvSpPr>
          <p:nvPr/>
        </p:nvSpPr>
        <p:spPr>
          <a:xfrm>
            <a:off x="25050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8" name="Google Shape;183;p40">
            <a:extLst>
              <a:ext uri="{FF2B5EF4-FFF2-40B4-BE49-F238E27FC236}">
                <a16:creationId xmlns:a16="http://schemas.microsoft.com/office/drawing/2014/main" id="{E624F578-3589-4403-AF17-62FBD90B968B}"/>
              </a:ext>
            </a:extLst>
          </p:cNvPr>
          <p:cNvSpPr txBox="1">
            <a:spLocks/>
          </p:cNvSpPr>
          <p:nvPr/>
        </p:nvSpPr>
        <p:spPr>
          <a:xfrm>
            <a:off x="2505000" y="2615575"/>
            <a:ext cx="2067000" cy="11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Búsqueda y Captura de Información</a:t>
            </a:r>
            <a:endParaRPr lang="es-CO" dirty="0"/>
          </a:p>
        </p:txBody>
      </p:sp>
      <p:cxnSp>
        <p:nvCxnSpPr>
          <p:cNvPr id="19" name="Google Shape;187;p40">
            <a:extLst>
              <a:ext uri="{FF2B5EF4-FFF2-40B4-BE49-F238E27FC236}">
                <a16:creationId xmlns:a16="http://schemas.microsoft.com/office/drawing/2014/main" id="{C0DECE8C-1E77-44AF-8102-63FF62CCCD7A}"/>
              </a:ext>
            </a:extLst>
          </p:cNvPr>
          <p:cNvCxnSpPr/>
          <p:nvPr/>
        </p:nvCxnSpPr>
        <p:spPr>
          <a:xfrm>
            <a:off x="33399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178;p40">
            <a:extLst>
              <a:ext uri="{FF2B5EF4-FFF2-40B4-BE49-F238E27FC236}">
                <a16:creationId xmlns:a16="http://schemas.microsoft.com/office/drawing/2014/main" id="{73EB1542-1FD0-5092-46D5-EE0B017975D3}"/>
              </a:ext>
            </a:extLst>
          </p:cNvPr>
          <p:cNvSpPr txBox="1">
            <a:spLocks/>
          </p:cNvSpPr>
          <p:nvPr/>
        </p:nvSpPr>
        <p:spPr>
          <a:xfrm>
            <a:off x="45720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1" name="Google Shape;183;p40">
            <a:extLst>
              <a:ext uri="{FF2B5EF4-FFF2-40B4-BE49-F238E27FC236}">
                <a16:creationId xmlns:a16="http://schemas.microsoft.com/office/drawing/2014/main" id="{BCAB156D-FD44-DEF4-1280-775178E5FF4F}"/>
              </a:ext>
            </a:extLst>
          </p:cNvPr>
          <p:cNvSpPr txBox="1">
            <a:spLocks/>
          </p:cNvSpPr>
          <p:nvPr/>
        </p:nvSpPr>
        <p:spPr>
          <a:xfrm>
            <a:off x="4572000" y="2615575"/>
            <a:ext cx="2067000" cy="11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CO" dirty="0"/>
              <a:t>Análisis de la Información</a:t>
            </a:r>
          </a:p>
        </p:txBody>
      </p:sp>
      <p:cxnSp>
        <p:nvCxnSpPr>
          <p:cNvPr id="22" name="Google Shape;187;p40">
            <a:extLst>
              <a:ext uri="{FF2B5EF4-FFF2-40B4-BE49-F238E27FC236}">
                <a16:creationId xmlns:a16="http://schemas.microsoft.com/office/drawing/2014/main" id="{EA73899A-BF9B-91E7-22E5-5486C25CD4F3}"/>
              </a:ext>
            </a:extLst>
          </p:cNvPr>
          <p:cNvCxnSpPr/>
          <p:nvPr/>
        </p:nvCxnSpPr>
        <p:spPr>
          <a:xfrm>
            <a:off x="54069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BBCDCCD9-0283-BBCD-8591-12BEDE5F7F4E}"/>
              </a:ext>
            </a:extLst>
          </p:cNvPr>
          <p:cNvSpPr txBox="1">
            <a:spLocks/>
          </p:cNvSpPr>
          <p:nvPr/>
        </p:nvSpPr>
        <p:spPr>
          <a:xfrm>
            <a:off x="6468562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4" name="Google Shape;183;p40">
            <a:extLst>
              <a:ext uri="{FF2B5EF4-FFF2-40B4-BE49-F238E27FC236}">
                <a16:creationId xmlns:a16="http://schemas.microsoft.com/office/drawing/2014/main" id="{71F279BE-94DD-280D-BE1F-AAFED97180B2}"/>
              </a:ext>
            </a:extLst>
          </p:cNvPr>
          <p:cNvSpPr txBox="1">
            <a:spLocks/>
          </p:cNvSpPr>
          <p:nvPr/>
        </p:nvSpPr>
        <p:spPr>
          <a:xfrm>
            <a:off x="6468562" y="2615575"/>
            <a:ext cx="2067000" cy="11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Difusión y Uso de la Información</a:t>
            </a:r>
            <a:endParaRPr lang="es-CO" dirty="0"/>
          </a:p>
        </p:txBody>
      </p:sp>
      <p:cxnSp>
        <p:nvCxnSpPr>
          <p:cNvPr id="25" name="Google Shape;187;p40">
            <a:extLst>
              <a:ext uri="{FF2B5EF4-FFF2-40B4-BE49-F238E27FC236}">
                <a16:creationId xmlns:a16="http://schemas.microsoft.com/office/drawing/2014/main" id="{E95839AF-9C47-63E2-C967-25CD23D9AD03}"/>
              </a:ext>
            </a:extLst>
          </p:cNvPr>
          <p:cNvCxnSpPr/>
          <p:nvPr/>
        </p:nvCxnSpPr>
        <p:spPr>
          <a:xfrm>
            <a:off x="7303462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Cuadro de Aplicabilidad de la Inteligencia Tecnológica</a:t>
            </a:r>
            <a:endParaRPr lang="en-US"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0AA6805-18E1-7456-DE42-89DAC69F5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10121"/>
              </p:ext>
            </p:extLst>
          </p:nvPr>
        </p:nvGraphicFramePr>
        <p:xfrm>
          <a:off x="1524000" y="1523998"/>
          <a:ext cx="6096000" cy="2839720"/>
        </p:xfrm>
        <a:graphic>
          <a:graphicData uri="http://schemas.openxmlformats.org/drawingml/2006/table">
            <a:tbl>
              <a:tblPr firstRow="1" bandRow="1">
                <a:tableStyleId>{D4FE72FD-9821-4823-9B68-02B8E29F8C28}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21795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76707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200" b="1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Impacto identificado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200" b="1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Aplicabilidad en </a:t>
                      </a:r>
                      <a:r>
                        <a:rPr lang="es-CO" sz="1200" b="1" i="0" u="none" strike="noStrike" cap="none" dirty="0" err="1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Capalcel</a:t>
                      </a:r>
                      <a:endParaRPr lang="es-CO" sz="1200" b="1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52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b="0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Monitoreo de la competencia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Identifica estrategias que pueden ayudar a </a:t>
                      </a:r>
                      <a:r>
                        <a:rPr lang="es-ES" sz="1200" b="0" i="0" u="none" strike="noStrike" cap="none" dirty="0" err="1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Capalcel</a:t>
                      </a:r>
                      <a:r>
                        <a:rPr lang="es-ES" sz="1200" b="0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 a diferenciarse, como el tiempo de garantía en reparaciones</a:t>
                      </a:r>
                      <a:endParaRPr lang="es-CO" sz="1200" b="0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b="0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Identificación de tendencias en productos iOS</a:t>
                      </a:r>
                      <a:endParaRPr lang="es-CO" sz="1200" b="0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u="none" strike="noStrike" cap="none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Permite a Capalcel estar al día en los modelos más populares y ajustar su inventario de accesorios y celulares Apple</a:t>
                      </a:r>
                      <a:endParaRPr lang="es-CO" sz="1200" b="0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7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b="0" i="0" u="none" strike="noStrike" cap="none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Análisis de las necesidades de los clientes</a:t>
                      </a:r>
                      <a:endParaRPr lang="es-CO" sz="1200" b="0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u="none" strike="noStrike" cap="none" dirty="0">
                          <a:solidFill>
                            <a:schemeClr val="bg1"/>
                          </a:solidFill>
                          <a:latin typeface="Montserrat ExtraBold"/>
                          <a:sym typeface="Montserrat ExtraBold"/>
                        </a:rPr>
                        <a:t>Permite definir promociones específicas y ajustar servicios, como el financiamiento en la venta de productos iOS</a:t>
                      </a:r>
                      <a:endParaRPr lang="es-CO" sz="1200" b="0" i="0" u="none" strike="noStrike" cap="none" dirty="0">
                        <a:solidFill>
                          <a:schemeClr val="bg1"/>
                        </a:solidFill>
                        <a:latin typeface="Montserrat ExtraBold"/>
                        <a:sym typeface="Montserrat Extra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853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Montserrat ExtraBold" panose="00000900000000000000" pitchFamily="2" charset="0"/>
              </a:rPr>
              <a:t>Planeación Prospectiva en </a:t>
            </a:r>
            <a:r>
              <a:rPr lang="es-CO" dirty="0" err="1">
                <a:latin typeface="Montserrat ExtraBold" panose="00000900000000000000" pitchFamily="2" charset="0"/>
              </a:rPr>
              <a:t>Capalcel</a:t>
            </a:r>
            <a:endParaRPr lang="es-CO" dirty="0">
              <a:latin typeface="Montserrat ExtraBold" panose="00000900000000000000" pitchFamily="2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8;p40">
            <a:extLst>
              <a:ext uri="{FF2B5EF4-FFF2-40B4-BE49-F238E27FC236}">
                <a16:creationId xmlns:a16="http://schemas.microsoft.com/office/drawing/2014/main" id="{8FF8BD50-B00A-FC4C-033E-3C74350EAE7A}"/>
              </a:ext>
            </a:extLst>
          </p:cNvPr>
          <p:cNvSpPr txBox="1">
            <a:spLocks/>
          </p:cNvSpPr>
          <p:nvPr/>
        </p:nvSpPr>
        <p:spPr>
          <a:xfrm>
            <a:off x="60843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lt2"/>
                </a:solidFill>
                <a:latin typeface="Montserrat ExtraBold" panose="00000900000000000000" pitchFamily="2" charset="0"/>
                <a:sym typeface="Montserrat ExtraBold"/>
              </a:rPr>
              <a:t>Situación Actual</a:t>
            </a:r>
            <a:endParaRPr lang="en" sz="1800" dirty="0">
              <a:solidFill>
                <a:schemeClr val="lt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  <p:cxnSp>
        <p:nvCxnSpPr>
          <p:cNvPr id="9" name="Google Shape;187;p40">
            <a:extLst>
              <a:ext uri="{FF2B5EF4-FFF2-40B4-BE49-F238E27FC236}">
                <a16:creationId xmlns:a16="http://schemas.microsoft.com/office/drawing/2014/main" id="{37935078-3938-EC77-5D65-30033A5CFA28}"/>
              </a:ext>
            </a:extLst>
          </p:cNvPr>
          <p:cNvCxnSpPr/>
          <p:nvPr/>
        </p:nvCxnSpPr>
        <p:spPr>
          <a:xfrm>
            <a:off x="144333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6B9E1204-62DE-4395-FE3B-A4E6D5ADFE2A}"/>
              </a:ext>
            </a:extLst>
          </p:cNvPr>
          <p:cNvSpPr txBox="1">
            <a:spLocks/>
          </p:cNvSpPr>
          <p:nvPr/>
        </p:nvSpPr>
        <p:spPr>
          <a:xfrm>
            <a:off x="2401872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lt2"/>
                </a:solidFill>
                <a:latin typeface="Montserrat ExtraBold" panose="00000900000000000000" pitchFamily="2" charset="0"/>
                <a:sym typeface="Montserrat ExtraBold"/>
              </a:rPr>
              <a:t>Escenarios Futuros</a:t>
            </a:r>
            <a:endParaRPr lang="en" sz="1800" dirty="0">
              <a:solidFill>
                <a:schemeClr val="lt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  <p:sp>
        <p:nvSpPr>
          <p:cNvPr id="11" name="Google Shape;183;p40">
            <a:extLst>
              <a:ext uri="{FF2B5EF4-FFF2-40B4-BE49-F238E27FC236}">
                <a16:creationId xmlns:a16="http://schemas.microsoft.com/office/drawing/2014/main" id="{569EA543-D554-6D04-A1D8-9C7259F53D46}"/>
              </a:ext>
            </a:extLst>
          </p:cNvPr>
          <p:cNvSpPr txBox="1">
            <a:spLocks/>
          </p:cNvSpPr>
          <p:nvPr/>
        </p:nvSpPr>
        <p:spPr>
          <a:xfrm>
            <a:off x="2401872" y="2615575"/>
            <a:ext cx="2067000" cy="1133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Montserrat ExtraBold" panose="00000900000000000000" pitchFamily="2" charset="0"/>
              </a:rPr>
              <a:t>Liderazgo en el mercado local, fidelización de usuarios iOS</a:t>
            </a:r>
            <a:endParaRPr lang="es-CO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12" name="Google Shape;187;p40">
            <a:extLst>
              <a:ext uri="{FF2B5EF4-FFF2-40B4-BE49-F238E27FC236}">
                <a16:creationId xmlns:a16="http://schemas.microsoft.com/office/drawing/2014/main" id="{316B413B-0AF1-2F43-0AB1-0E5408978ECE}"/>
              </a:ext>
            </a:extLst>
          </p:cNvPr>
          <p:cNvCxnSpPr/>
          <p:nvPr/>
        </p:nvCxnSpPr>
        <p:spPr>
          <a:xfrm>
            <a:off x="3236772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78;p40">
            <a:extLst>
              <a:ext uri="{FF2B5EF4-FFF2-40B4-BE49-F238E27FC236}">
                <a16:creationId xmlns:a16="http://schemas.microsoft.com/office/drawing/2014/main" id="{2BB82BF2-939F-8F0D-ABDC-32E4747D6158}"/>
              </a:ext>
            </a:extLst>
          </p:cNvPr>
          <p:cNvSpPr txBox="1">
            <a:spLocks/>
          </p:cNvSpPr>
          <p:nvPr/>
        </p:nvSpPr>
        <p:spPr>
          <a:xfrm>
            <a:off x="467512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lt2"/>
                </a:solidFill>
                <a:latin typeface="Montserrat ExtraBold" panose="00000900000000000000" pitchFamily="2" charset="0"/>
                <a:sym typeface="Montserrat ExtraBold"/>
              </a:rPr>
              <a:t>Fines y Procesos</a:t>
            </a:r>
            <a:endParaRPr lang="en" sz="1800" dirty="0">
              <a:solidFill>
                <a:schemeClr val="lt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  <p:cxnSp>
        <p:nvCxnSpPr>
          <p:cNvPr id="17" name="Google Shape;187;p40">
            <a:extLst>
              <a:ext uri="{FF2B5EF4-FFF2-40B4-BE49-F238E27FC236}">
                <a16:creationId xmlns:a16="http://schemas.microsoft.com/office/drawing/2014/main" id="{D22D7A66-0007-5370-6B30-AE9983EC05F8}"/>
              </a:ext>
            </a:extLst>
          </p:cNvPr>
          <p:cNvCxnSpPr/>
          <p:nvPr/>
        </p:nvCxnSpPr>
        <p:spPr>
          <a:xfrm>
            <a:off x="551002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178;p40">
            <a:extLst>
              <a:ext uri="{FF2B5EF4-FFF2-40B4-BE49-F238E27FC236}">
                <a16:creationId xmlns:a16="http://schemas.microsoft.com/office/drawing/2014/main" id="{F7A42D31-63C4-7C3A-60B3-FCB9606D33F9}"/>
              </a:ext>
            </a:extLst>
          </p:cNvPr>
          <p:cNvSpPr txBox="1">
            <a:spLocks/>
          </p:cNvSpPr>
          <p:nvPr/>
        </p:nvSpPr>
        <p:spPr>
          <a:xfrm>
            <a:off x="6468562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lt2"/>
                </a:solidFill>
                <a:latin typeface="Montserrat ExtraBold" panose="00000900000000000000" pitchFamily="2" charset="0"/>
                <a:sym typeface="Montserrat ExtraBold"/>
              </a:rPr>
              <a:t>Mecanismos de Evaluación</a:t>
            </a:r>
            <a:endParaRPr lang="en" sz="1800" dirty="0">
              <a:solidFill>
                <a:schemeClr val="lt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  <p:sp>
        <p:nvSpPr>
          <p:cNvPr id="19" name="Google Shape;183;p40">
            <a:extLst>
              <a:ext uri="{FF2B5EF4-FFF2-40B4-BE49-F238E27FC236}">
                <a16:creationId xmlns:a16="http://schemas.microsoft.com/office/drawing/2014/main" id="{C71B0D13-5ABE-5837-8EE4-9E8105123BE2}"/>
              </a:ext>
            </a:extLst>
          </p:cNvPr>
          <p:cNvSpPr txBox="1">
            <a:spLocks/>
          </p:cNvSpPr>
          <p:nvPr/>
        </p:nvSpPr>
        <p:spPr>
          <a:xfrm>
            <a:off x="6468562" y="2615575"/>
            <a:ext cx="2067000" cy="1133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Montserrat ExtraBold" panose="00000900000000000000" pitchFamily="2" charset="0"/>
              </a:rPr>
              <a:t> Encuestas de satisfacción, análisis de ventas y estudios de mercado.</a:t>
            </a:r>
            <a:endParaRPr lang="es-CO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0" name="Google Shape;187;p40">
            <a:extLst>
              <a:ext uri="{FF2B5EF4-FFF2-40B4-BE49-F238E27FC236}">
                <a16:creationId xmlns:a16="http://schemas.microsoft.com/office/drawing/2014/main" id="{1F9D5ACA-E4EA-3F49-5943-797D10A03D28}"/>
              </a:ext>
            </a:extLst>
          </p:cNvPr>
          <p:cNvCxnSpPr/>
          <p:nvPr/>
        </p:nvCxnSpPr>
        <p:spPr>
          <a:xfrm>
            <a:off x="7303462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183;p40">
            <a:extLst>
              <a:ext uri="{FF2B5EF4-FFF2-40B4-BE49-F238E27FC236}">
                <a16:creationId xmlns:a16="http://schemas.microsoft.com/office/drawing/2014/main" id="{1EFC55FB-AA78-E40A-0771-06348103CFB4}"/>
              </a:ext>
            </a:extLst>
          </p:cNvPr>
          <p:cNvSpPr txBox="1">
            <a:spLocks/>
          </p:cNvSpPr>
          <p:nvPr/>
        </p:nvSpPr>
        <p:spPr>
          <a:xfrm>
            <a:off x="4675128" y="2571750"/>
            <a:ext cx="2067000" cy="1133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Montserrat ExtraBold" panose="00000900000000000000" pitchFamily="2" charset="0"/>
              </a:rPr>
              <a:t>Consolidarse como líder en reparaciones y ventas Apple</a:t>
            </a:r>
            <a:endParaRPr lang="es-CO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ircuito, verde, monitor, computadora&#10;&#10;Descripción generada automáticamente">
            <a:extLst>
              <a:ext uri="{FF2B5EF4-FFF2-40B4-BE49-F238E27FC236}">
                <a16:creationId xmlns:a16="http://schemas.microsoft.com/office/drawing/2014/main" id="{827F2336-DB1E-E873-E4CA-B6415B5D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10" y="1687258"/>
            <a:ext cx="1678978" cy="16060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0D5782-CBF6-7DE4-828D-92A4BA50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9378"/>
          </a:xfrm>
        </p:spPr>
        <p:txBody>
          <a:bodyPr/>
          <a:lstStyle/>
          <a:p>
            <a:r>
              <a:rPr lang="es-CO" dirty="0"/>
              <a:t>Producto de </a:t>
            </a:r>
            <a:r>
              <a:rPr lang="es-CO" dirty="0" err="1"/>
              <a:t>Capalcel</a:t>
            </a:r>
            <a:endParaRPr lang="es-CO" dirty="0"/>
          </a:p>
        </p:txBody>
      </p:sp>
      <p:grpSp>
        <p:nvGrpSpPr>
          <p:cNvPr id="3" name="Google Shape;10960;p80">
            <a:extLst>
              <a:ext uri="{FF2B5EF4-FFF2-40B4-BE49-F238E27FC236}">
                <a16:creationId xmlns:a16="http://schemas.microsoft.com/office/drawing/2014/main" id="{F77F4534-7CA5-49E5-C0AC-EEF7D49FE621}"/>
              </a:ext>
            </a:extLst>
          </p:cNvPr>
          <p:cNvGrpSpPr/>
          <p:nvPr/>
        </p:nvGrpSpPr>
        <p:grpSpPr>
          <a:xfrm>
            <a:off x="1134405" y="1361287"/>
            <a:ext cx="2495693" cy="3128211"/>
            <a:chOff x="2567841" y="1994124"/>
            <a:chExt cx="399812" cy="306477"/>
          </a:xfrm>
        </p:grpSpPr>
        <p:sp>
          <p:nvSpPr>
            <p:cNvPr id="4" name="Google Shape;10961;p80">
              <a:extLst>
                <a:ext uri="{FF2B5EF4-FFF2-40B4-BE49-F238E27FC236}">
                  <a16:creationId xmlns:a16="http://schemas.microsoft.com/office/drawing/2014/main" id="{FCEA4709-F6E8-B5ED-CF28-45874FFE925C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962;p80">
              <a:extLst>
                <a:ext uri="{FF2B5EF4-FFF2-40B4-BE49-F238E27FC236}">
                  <a16:creationId xmlns:a16="http://schemas.microsoft.com/office/drawing/2014/main" id="{4C674095-B211-3B91-7A30-A5BF0EF7A053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63;p80">
              <a:extLst>
                <a:ext uri="{FF2B5EF4-FFF2-40B4-BE49-F238E27FC236}">
                  <a16:creationId xmlns:a16="http://schemas.microsoft.com/office/drawing/2014/main" id="{A3EB486C-B68E-42E0-ACC2-5B21EA5ADD0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131;p65">
            <a:extLst>
              <a:ext uri="{FF2B5EF4-FFF2-40B4-BE49-F238E27FC236}">
                <a16:creationId xmlns:a16="http://schemas.microsoft.com/office/drawing/2014/main" id="{1ABA16AC-2B99-CD26-FE94-B89C2A274110}"/>
              </a:ext>
            </a:extLst>
          </p:cNvPr>
          <p:cNvGrpSpPr/>
          <p:nvPr/>
        </p:nvGrpSpPr>
        <p:grpSpPr>
          <a:xfrm>
            <a:off x="4836342" y="445025"/>
            <a:ext cx="2554485" cy="4333231"/>
            <a:chOff x="3779900" y="1733725"/>
            <a:chExt cx="1636950" cy="2245975"/>
          </a:xfrm>
        </p:grpSpPr>
        <p:sp>
          <p:nvSpPr>
            <p:cNvPr id="10" name="Google Shape;2132;p65">
              <a:extLst>
                <a:ext uri="{FF2B5EF4-FFF2-40B4-BE49-F238E27FC236}">
                  <a16:creationId xmlns:a16="http://schemas.microsoft.com/office/drawing/2014/main" id="{6F7344C0-24CC-7C85-39D4-E100047AAEDB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3;p65">
              <a:extLst>
                <a:ext uri="{FF2B5EF4-FFF2-40B4-BE49-F238E27FC236}">
                  <a16:creationId xmlns:a16="http://schemas.microsoft.com/office/drawing/2014/main" id="{11CE8FD3-25F1-242C-77E1-ECA1FF7B88FB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4;p65">
              <a:extLst>
                <a:ext uri="{FF2B5EF4-FFF2-40B4-BE49-F238E27FC236}">
                  <a16:creationId xmlns:a16="http://schemas.microsoft.com/office/drawing/2014/main" id="{4923D5BD-25DD-15AB-9866-5F65CD032987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5;p65">
              <a:extLst>
                <a:ext uri="{FF2B5EF4-FFF2-40B4-BE49-F238E27FC236}">
                  <a16:creationId xmlns:a16="http://schemas.microsoft.com/office/drawing/2014/main" id="{2D27D7DA-8916-237C-A083-EB389F2B0C67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 descr="Mano sosteniendo un teléfono celular&#10;&#10;Descripción generada automáticamente">
            <a:extLst>
              <a:ext uri="{FF2B5EF4-FFF2-40B4-BE49-F238E27FC236}">
                <a16:creationId xmlns:a16="http://schemas.microsoft.com/office/drawing/2014/main" id="{9B84EA58-F22C-5F36-79E1-F63F95C4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71" y="917159"/>
            <a:ext cx="2097272" cy="3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14C9-024A-E330-06EB-1CEDAE9F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427F7-D9A3-8326-6931-506C43F3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9378"/>
          </a:xfrm>
        </p:spPr>
        <p:txBody>
          <a:bodyPr/>
          <a:lstStyle/>
          <a:p>
            <a:r>
              <a:rPr lang="es-CO" dirty="0"/>
              <a:t>Producto de </a:t>
            </a:r>
            <a:r>
              <a:rPr lang="es-CO" dirty="0" err="1"/>
              <a:t>Capalcel</a:t>
            </a:r>
            <a:endParaRPr lang="es-CO" dirty="0"/>
          </a:p>
        </p:txBody>
      </p:sp>
      <p:grpSp>
        <p:nvGrpSpPr>
          <p:cNvPr id="9" name="Google Shape;2131;p65">
            <a:extLst>
              <a:ext uri="{FF2B5EF4-FFF2-40B4-BE49-F238E27FC236}">
                <a16:creationId xmlns:a16="http://schemas.microsoft.com/office/drawing/2014/main" id="{E98A2276-2DA2-B792-8645-94A2AA00AF93}"/>
              </a:ext>
            </a:extLst>
          </p:cNvPr>
          <p:cNvGrpSpPr/>
          <p:nvPr/>
        </p:nvGrpSpPr>
        <p:grpSpPr>
          <a:xfrm>
            <a:off x="5364031" y="522073"/>
            <a:ext cx="2554485" cy="4333231"/>
            <a:chOff x="3779900" y="1733725"/>
            <a:chExt cx="1636950" cy="2245975"/>
          </a:xfrm>
        </p:grpSpPr>
        <p:sp>
          <p:nvSpPr>
            <p:cNvPr id="10" name="Google Shape;2132;p65">
              <a:extLst>
                <a:ext uri="{FF2B5EF4-FFF2-40B4-BE49-F238E27FC236}">
                  <a16:creationId xmlns:a16="http://schemas.microsoft.com/office/drawing/2014/main" id="{D99981A0-70E7-BBC7-608D-C00ABBBEF753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3;p65">
              <a:extLst>
                <a:ext uri="{FF2B5EF4-FFF2-40B4-BE49-F238E27FC236}">
                  <a16:creationId xmlns:a16="http://schemas.microsoft.com/office/drawing/2014/main" id="{2FCB8A5F-59BC-407C-41EF-69B49A99E225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4;p65">
              <a:extLst>
                <a:ext uri="{FF2B5EF4-FFF2-40B4-BE49-F238E27FC236}">
                  <a16:creationId xmlns:a16="http://schemas.microsoft.com/office/drawing/2014/main" id="{A8EF3794-2F38-191C-3FF4-756CACA845D4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5;p65">
              <a:extLst>
                <a:ext uri="{FF2B5EF4-FFF2-40B4-BE49-F238E27FC236}">
                  <a16:creationId xmlns:a16="http://schemas.microsoft.com/office/drawing/2014/main" id="{A04B9C4D-4664-4A96-6F3F-211495942827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0E679346-3F06-670C-6BC8-CF024532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53" y="1640372"/>
            <a:ext cx="1867183" cy="1859100"/>
          </a:xfrm>
          <a:prstGeom prst="rect">
            <a:avLst/>
          </a:prstGeom>
        </p:spPr>
      </p:pic>
      <p:grpSp>
        <p:nvGrpSpPr>
          <p:cNvPr id="16" name="Google Shape;2131;p65">
            <a:extLst>
              <a:ext uri="{FF2B5EF4-FFF2-40B4-BE49-F238E27FC236}">
                <a16:creationId xmlns:a16="http://schemas.microsoft.com/office/drawing/2014/main" id="{E991F4F5-967B-227D-1A4C-0B3055B12E4B}"/>
              </a:ext>
            </a:extLst>
          </p:cNvPr>
          <p:cNvGrpSpPr/>
          <p:nvPr/>
        </p:nvGrpSpPr>
        <p:grpSpPr>
          <a:xfrm rot="16200000">
            <a:off x="1328332" y="552187"/>
            <a:ext cx="2554485" cy="4333231"/>
            <a:chOff x="3779900" y="1733725"/>
            <a:chExt cx="1636950" cy="2245975"/>
          </a:xfrm>
        </p:grpSpPr>
        <p:sp>
          <p:nvSpPr>
            <p:cNvPr id="17" name="Google Shape;2132;p65">
              <a:extLst>
                <a:ext uri="{FF2B5EF4-FFF2-40B4-BE49-F238E27FC236}">
                  <a16:creationId xmlns:a16="http://schemas.microsoft.com/office/drawing/2014/main" id="{EE38CFC1-380A-6B6B-2674-CB7DC61FEB2F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3;p65">
              <a:extLst>
                <a:ext uri="{FF2B5EF4-FFF2-40B4-BE49-F238E27FC236}">
                  <a16:creationId xmlns:a16="http://schemas.microsoft.com/office/drawing/2014/main" id="{7725995D-8785-B8F4-A097-C6487E52BF84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4;p65">
              <a:extLst>
                <a:ext uri="{FF2B5EF4-FFF2-40B4-BE49-F238E27FC236}">
                  <a16:creationId xmlns:a16="http://schemas.microsoft.com/office/drawing/2014/main" id="{0CFE5E3F-023B-63EB-A0C9-3CC0148C912C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5;p65">
              <a:extLst>
                <a:ext uri="{FF2B5EF4-FFF2-40B4-BE49-F238E27FC236}">
                  <a16:creationId xmlns:a16="http://schemas.microsoft.com/office/drawing/2014/main" id="{67ED432C-0E03-0576-C4ED-0E315F1FA03A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agen 21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0D1D65F-8299-34E9-9B6E-943F4024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1" y="2033872"/>
            <a:ext cx="1763712" cy="1763712"/>
          </a:xfrm>
          <a:prstGeom prst="rect">
            <a:avLst/>
          </a:prstGeom>
        </p:spPr>
      </p:pic>
      <p:pic>
        <p:nvPicPr>
          <p:cNvPr id="24" name="Imagen 23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F7C57F9A-72D8-07CF-2C21-4519C417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86" y="970283"/>
            <a:ext cx="2078974" cy="34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E2B96-F6FA-6D41-854E-CD5D2112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3467F-46EC-76F1-6FBA-4D1F019C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9378"/>
          </a:xfrm>
        </p:spPr>
        <p:txBody>
          <a:bodyPr/>
          <a:lstStyle/>
          <a:p>
            <a:r>
              <a:rPr lang="es-CO" dirty="0"/>
              <a:t>Producto de </a:t>
            </a:r>
            <a:r>
              <a:rPr lang="es-CO" dirty="0" err="1"/>
              <a:t>Capalcel</a:t>
            </a:r>
            <a:endParaRPr lang="es-CO" dirty="0"/>
          </a:p>
        </p:txBody>
      </p:sp>
      <p:pic>
        <p:nvPicPr>
          <p:cNvPr id="26" name="Imagen 25" descr="Mano sosteniendo un aparato electrónico&#10;&#10;Descripción generada automáticamente con confianza baja">
            <a:extLst>
              <a:ext uri="{FF2B5EF4-FFF2-40B4-BE49-F238E27FC236}">
                <a16:creationId xmlns:a16="http://schemas.microsoft.com/office/drawing/2014/main" id="{CAE22BAB-5E90-915F-A911-128C0F1C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86" y="1231471"/>
            <a:ext cx="1436021" cy="2389650"/>
          </a:xfrm>
          <a:prstGeom prst="rect">
            <a:avLst/>
          </a:prstGeom>
        </p:spPr>
      </p:pic>
      <p:pic>
        <p:nvPicPr>
          <p:cNvPr id="28" name="Imagen 27" descr="Un escritorio con un 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7306438D-9FC4-80D2-5209-65C0581A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30" y="1224553"/>
            <a:ext cx="1436021" cy="2385962"/>
          </a:xfrm>
          <a:prstGeom prst="rect">
            <a:avLst/>
          </a:prstGeom>
        </p:spPr>
      </p:pic>
      <p:grpSp>
        <p:nvGrpSpPr>
          <p:cNvPr id="3" name="Google Shape;2117;p64">
            <a:extLst>
              <a:ext uri="{FF2B5EF4-FFF2-40B4-BE49-F238E27FC236}">
                <a16:creationId xmlns:a16="http://schemas.microsoft.com/office/drawing/2014/main" id="{D1D5BD75-E575-7631-667F-6E10B57F24AC}"/>
              </a:ext>
            </a:extLst>
          </p:cNvPr>
          <p:cNvGrpSpPr/>
          <p:nvPr/>
        </p:nvGrpSpPr>
        <p:grpSpPr>
          <a:xfrm>
            <a:off x="1030477" y="1090672"/>
            <a:ext cx="4476548" cy="3213195"/>
            <a:chOff x="238125" y="1973675"/>
            <a:chExt cx="2558775" cy="1951825"/>
          </a:xfrm>
        </p:grpSpPr>
        <p:sp>
          <p:nvSpPr>
            <p:cNvPr id="4" name="Google Shape;2118;p64">
              <a:extLst>
                <a:ext uri="{FF2B5EF4-FFF2-40B4-BE49-F238E27FC236}">
                  <a16:creationId xmlns:a16="http://schemas.microsoft.com/office/drawing/2014/main" id="{89A03775-06D4-C0EC-3F49-6CB1E09AD2A8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9;p64">
              <a:extLst>
                <a:ext uri="{FF2B5EF4-FFF2-40B4-BE49-F238E27FC236}">
                  <a16:creationId xmlns:a16="http://schemas.microsoft.com/office/drawing/2014/main" id="{420B834B-8312-14B2-6A13-BF6246C6E632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0;p64">
              <a:extLst>
                <a:ext uri="{FF2B5EF4-FFF2-40B4-BE49-F238E27FC236}">
                  <a16:creationId xmlns:a16="http://schemas.microsoft.com/office/drawing/2014/main" id="{0E6700F8-3EB1-4F8D-41D9-C14FBD3D9E17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1;p64">
              <a:extLst>
                <a:ext uri="{FF2B5EF4-FFF2-40B4-BE49-F238E27FC236}">
                  <a16:creationId xmlns:a16="http://schemas.microsoft.com/office/drawing/2014/main" id="{BD453C64-DA40-324B-60F9-AA59B3CE96FB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2;p64">
              <a:extLst>
                <a:ext uri="{FF2B5EF4-FFF2-40B4-BE49-F238E27FC236}">
                  <a16:creationId xmlns:a16="http://schemas.microsoft.com/office/drawing/2014/main" id="{A4BF18F3-C0F8-5159-8E8B-A3C9A2EE4217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3;p64">
              <a:extLst>
                <a:ext uri="{FF2B5EF4-FFF2-40B4-BE49-F238E27FC236}">
                  <a16:creationId xmlns:a16="http://schemas.microsoft.com/office/drawing/2014/main" id="{01666A82-CB9D-CA1C-7C02-50A1ACDA2CE7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500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Estrategia y Posición Competitiva de </a:t>
            </a:r>
            <a:r>
              <a:rPr lang="es-ES" dirty="0" err="1"/>
              <a:t>Capalcel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Enfoque en Calidad y Precisión</a:t>
            </a:r>
            <a:r>
              <a:rPr lang="es-ES" dirty="0"/>
              <a:t>: Tecnologías clave como estaciones de soldadura y microscopios de alta precisión.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Diferenciación Frente a Competidores</a:t>
            </a:r>
            <a:r>
              <a:rPr lang="es-ES" dirty="0"/>
              <a:t>: Servicio especializado en productos Apple con acceso a repuestos originales.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Fidelización del Cliente</a:t>
            </a:r>
            <a:r>
              <a:rPr lang="es-ES" dirty="0"/>
              <a:t>: Experiencia técnica avanzada y confianza en reparaciones de alta gama.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309</Words>
  <Application>Microsoft Office PowerPoint</Application>
  <PresentationFormat>Presentación en pantalla (16:9)</PresentationFormat>
  <Paragraphs>63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Montserrat ExtraLight</vt:lpstr>
      <vt:lpstr>JetBrains Mono</vt:lpstr>
      <vt:lpstr>Montserrat Medium</vt:lpstr>
      <vt:lpstr>Arial</vt:lpstr>
      <vt:lpstr>Montserrat ExtraBold</vt:lpstr>
      <vt:lpstr>Montserrat</vt:lpstr>
      <vt:lpstr>Futuristic Background by Slidesgo</vt:lpstr>
      <vt:lpstr>Sistema de Vigilancia Tecnológica</vt:lpstr>
      <vt:lpstr>Presentación de PowerPoint</vt:lpstr>
      <vt:lpstr>01</vt:lpstr>
      <vt:lpstr>Cuadro de Aplicabilidad de la Inteligencia Tecnológica</vt:lpstr>
      <vt:lpstr>Planeación Prospectiva en Capalcel</vt:lpstr>
      <vt:lpstr>Producto de Capalcel</vt:lpstr>
      <vt:lpstr>Producto de Capalcel</vt:lpstr>
      <vt:lpstr>Producto de Capalcel</vt:lpstr>
      <vt:lpstr>Estrategia y Posición Competitiva de Capalcel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 Saenz</dc:creator>
  <cp:lastModifiedBy>Sebas Saenz</cp:lastModifiedBy>
  <cp:revision>2</cp:revision>
  <dcterms:modified xsi:type="dcterms:W3CDTF">2024-11-05T16:47:12Z</dcterms:modified>
</cp:coreProperties>
</file>